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https://spark.apache.org/docs/latest/api/scala/org/apache/spark/graphx/GraphOps.html"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1718286" y="1922575"/>
            <a:ext cx="15047783" cy="2995146"/>
          </a:xfrm>
          <a:prstGeom prst="rect">
            <a:avLst/>
          </a:prstGeom>
        </p:spPr>
        <p:txBody>
          <a:bodyPr anchor="t" rtlCol="false" tIns="0" lIns="0" bIns="0" rIns="0">
            <a:spAutoFit/>
          </a:bodyPr>
          <a:lstStyle/>
          <a:p>
            <a:pPr algn="ctr">
              <a:lnSpc>
                <a:spcPts val="7823"/>
              </a:lnSpc>
            </a:pPr>
            <a:r>
              <a:rPr lang="en-US" sz="6985">
                <a:solidFill>
                  <a:srgbClr val="FFFFFF"/>
                </a:solidFill>
                <a:latin typeface="Quicksand Bold"/>
              </a:rPr>
              <a:t>EU SECURE EMAIL COMMUNICATION NETWORK ENHANCEMENT </a:t>
            </a:r>
          </a:p>
        </p:txBody>
      </p:sp>
      <p:sp>
        <p:nvSpPr>
          <p:cNvPr name="TextBox 16" id="16"/>
          <p:cNvSpPr txBox="true"/>
          <p:nvPr/>
        </p:nvSpPr>
        <p:spPr>
          <a:xfrm rot="0">
            <a:off x="10498030" y="6740549"/>
            <a:ext cx="7071131" cy="1348739"/>
          </a:xfrm>
          <a:prstGeom prst="rect">
            <a:avLst/>
          </a:prstGeom>
        </p:spPr>
        <p:txBody>
          <a:bodyPr anchor="t" rtlCol="false" tIns="0" lIns="0" bIns="0" rIns="0">
            <a:spAutoFit/>
          </a:bodyPr>
          <a:lstStyle/>
          <a:p>
            <a:pPr algn="ctr">
              <a:lnSpc>
                <a:spcPts val="5460"/>
              </a:lnSpc>
            </a:pPr>
            <a:r>
              <a:rPr lang="en-US" sz="3900">
                <a:solidFill>
                  <a:srgbClr val="FFFFFF"/>
                </a:solidFill>
                <a:latin typeface="Canva Sans Bold"/>
              </a:rPr>
              <a:t>under the guidance of Dr.Animesh Chaturvedi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495550" y="885825"/>
            <a:ext cx="13296900" cy="1292849"/>
          </a:xfrm>
          <a:prstGeom prst="rect">
            <a:avLst/>
          </a:prstGeom>
        </p:spPr>
        <p:txBody>
          <a:bodyPr anchor="t" rtlCol="false" tIns="0" lIns="0" bIns="0" rIns="0">
            <a:spAutoFit/>
          </a:bodyPr>
          <a:lstStyle/>
          <a:p>
            <a:pPr algn="ctr">
              <a:lnSpc>
                <a:spcPts val="10640"/>
              </a:lnSpc>
            </a:pPr>
            <a:r>
              <a:rPr lang="en-US" sz="7600">
                <a:solidFill>
                  <a:srgbClr val="FFFFFF"/>
                </a:solidFill>
                <a:latin typeface="Canva Sans Bold"/>
              </a:rPr>
              <a:t>CONNECTED COMPONENTS</a:t>
            </a:r>
          </a:p>
        </p:txBody>
      </p:sp>
      <p:sp>
        <p:nvSpPr>
          <p:cNvPr name="TextBox 8" id="8"/>
          <p:cNvSpPr txBox="true"/>
          <p:nvPr/>
        </p:nvSpPr>
        <p:spPr>
          <a:xfrm rot="0">
            <a:off x="1305825" y="3491038"/>
            <a:ext cx="16034873" cy="1348740"/>
          </a:xfrm>
          <a:prstGeom prst="rect">
            <a:avLst/>
          </a:prstGeom>
        </p:spPr>
        <p:txBody>
          <a:bodyPr anchor="t" rtlCol="false" tIns="0" lIns="0" bIns="0" rIns="0">
            <a:spAutoFit/>
          </a:bodyPr>
          <a:lstStyle/>
          <a:p>
            <a:pPr marL="842007" indent="-421003" lvl="1">
              <a:lnSpc>
                <a:spcPts val="5459"/>
              </a:lnSpc>
              <a:buFont typeface="Arial"/>
              <a:buChar char="•"/>
            </a:pPr>
            <a:r>
              <a:rPr lang="en-US" sz="3899">
                <a:solidFill>
                  <a:srgbClr val="FFFFFF"/>
                </a:solidFill>
                <a:latin typeface="Canva Sans"/>
              </a:rPr>
              <a:t>This can be especially useful in various applications, including community detection in social networks.</a:t>
            </a:r>
          </a:p>
        </p:txBody>
      </p:sp>
      <p:sp>
        <p:nvSpPr>
          <p:cNvPr name="TextBox 9" id="9"/>
          <p:cNvSpPr txBox="true"/>
          <p:nvPr/>
        </p:nvSpPr>
        <p:spPr>
          <a:xfrm rot="0">
            <a:off x="1305825" y="5582728"/>
            <a:ext cx="15319427" cy="1944370"/>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FFFFFF"/>
                </a:solidFill>
                <a:latin typeface="Canva Sans"/>
              </a:rPr>
              <a:t>To perform the connected components algorithm, you can use GraphX, a graph processing library often used with Apache Spark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493076" y="1657220"/>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TOPOLOGICAL INSIGHTS</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694078" y="3948300"/>
            <a:ext cx="15931174"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By analyzing the connected components, the project aims to understand the topological structure of the email network. This can provide information about the organization of the institution's email communication.</a:t>
            </a:r>
          </a:p>
          <a:p>
            <a:pPr>
              <a:lnSpc>
                <a:spcPts val="4759"/>
              </a:lnSpc>
            </a:pP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664955" y="950903"/>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TEMPORAL INSIGHTS</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305825" y="3999269"/>
            <a:ext cx="15319427"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 The dataset specifies that each edge in the graph represents at least one email sent between October 2003 and March 2005. Therefore, the project may aim to study the temporal aspects of email communication during this period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320080" y="1315298"/>
            <a:ext cx="13647840"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CONCLUSION</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48785" y="3281354"/>
            <a:ext cx="16257704"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rPr>
              <a:t>The "EU Secure Email Communication Network Enhancement Project" stands as a significant initiative set to fortify email communication networks across the European Union. </a:t>
            </a:r>
          </a:p>
          <a:p>
            <a:pPr algn="just" marL="734059" indent="-367030" lvl="1">
              <a:lnSpc>
                <a:spcPts val="4759"/>
              </a:lnSpc>
              <a:buFont typeface="Arial"/>
              <a:buChar char="•"/>
            </a:pPr>
            <a:r>
              <a:rPr lang="en-US" sz="3399">
                <a:solidFill>
                  <a:srgbClr val="FFFFFF"/>
                </a:solidFill>
                <a:latin typeface="Canva Sans"/>
              </a:rPr>
              <a:t>Focusing on security, efficiency, and user satisfaction, this project has the potential to establish new benchmarks for secure and reliable email communication within the EU, ensuring its continued success in an ever-evolving digital landscape.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262386" y="1294152"/>
            <a:ext cx="857285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team members</a:t>
            </a:r>
          </a:p>
        </p:txBody>
      </p:sp>
      <p:sp>
        <p:nvSpPr>
          <p:cNvPr name="TextBox 11" id="11"/>
          <p:cNvSpPr txBox="true"/>
          <p:nvPr/>
        </p:nvSpPr>
        <p:spPr>
          <a:xfrm rot="0">
            <a:off x="734437" y="2501931"/>
            <a:ext cx="10324981" cy="2481247"/>
          </a:xfrm>
          <a:prstGeom prst="rect">
            <a:avLst/>
          </a:prstGeom>
        </p:spPr>
        <p:txBody>
          <a:bodyPr anchor="t" rtlCol="false" tIns="0" lIns="0" bIns="0" rIns="0">
            <a:spAutoFit/>
          </a:bodyPr>
          <a:lstStyle/>
          <a:p>
            <a:pPr algn="ctr">
              <a:lnSpc>
                <a:spcPts val="4988"/>
              </a:lnSpc>
            </a:pPr>
          </a:p>
          <a:p>
            <a:pPr algn="ctr">
              <a:lnSpc>
                <a:spcPts val="4988"/>
              </a:lnSpc>
            </a:pPr>
          </a:p>
          <a:p>
            <a:pPr algn="ctr">
              <a:lnSpc>
                <a:spcPts val="4988"/>
              </a:lnSpc>
            </a:pPr>
          </a:p>
          <a:p>
            <a:pPr algn="ctr">
              <a:lnSpc>
                <a:spcPts val="4988"/>
              </a:lnSpc>
            </a:pPr>
            <a:r>
              <a:rPr lang="en-US" sz="3563">
                <a:solidFill>
                  <a:srgbClr val="FFFFFF"/>
                </a:solidFill>
                <a:latin typeface="Canva Sans Bold"/>
              </a:rPr>
              <a:t>Challapalle Venkata Sainath Reddy -20BCS035</a:t>
            </a:r>
          </a:p>
        </p:txBody>
      </p:sp>
      <p:sp>
        <p:nvSpPr>
          <p:cNvPr name="TextBox 12" id="12"/>
          <p:cNvSpPr txBox="true"/>
          <p:nvPr/>
        </p:nvSpPr>
        <p:spPr>
          <a:xfrm rot="0">
            <a:off x="-1634386" y="5267220"/>
            <a:ext cx="11362078" cy="596899"/>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Bold"/>
              </a:rPr>
              <a:t>Bandarapu Deepak -20BCS027</a:t>
            </a:r>
          </a:p>
        </p:txBody>
      </p:sp>
      <p:sp>
        <p:nvSpPr>
          <p:cNvPr name="TextBox 13" id="13"/>
          <p:cNvSpPr txBox="true"/>
          <p:nvPr/>
        </p:nvSpPr>
        <p:spPr>
          <a:xfrm rot="0">
            <a:off x="734437" y="6149869"/>
            <a:ext cx="8258413" cy="596899"/>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Bold"/>
              </a:rPr>
              <a:t>Bhukya Jagadish Chandra - 20BCS032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977411" y="1085850"/>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TABLE OF CONTENT</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825343" y="3035933"/>
            <a:ext cx="7602021" cy="6222367"/>
          </a:xfrm>
          <a:prstGeom prst="rect">
            <a:avLst/>
          </a:prstGeom>
        </p:spPr>
        <p:txBody>
          <a:bodyPr anchor="t" rtlCol="false" tIns="0" lIns="0" bIns="0" rIns="0">
            <a:spAutoFit/>
          </a:bodyPr>
          <a:lstStyle/>
          <a:p>
            <a:pPr algn="just" marL="949944" indent="-474972" lvl="1">
              <a:lnSpc>
                <a:spcPts val="6159"/>
              </a:lnSpc>
              <a:buFont typeface="Arial"/>
              <a:buChar char="•"/>
            </a:pPr>
            <a:r>
              <a:rPr lang="en-US" sz="4399">
                <a:solidFill>
                  <a:srgbClr val="FFFFFF"/>
                </a:solidFill>
                <a:latin typeface="Canva Sans Bold"/>
              </a:rPr>
              <a:t>Introduction</a:t>
            </a:r>
          </a:p>
          <a:p>
            <a:pPr algn="just" marL="949944" indent="-474972" lvl="1">
              <a:lnSpc>
                <a:spcPts val="6159"/>
              </a:lnSpc>
              <a:buFont typeface="Arial"/>
              <a:buChar char="•"/>
            </a:pPr>
            <a:r>
              <a:rPr lang="en-US" sz="4399">
                <a:solidFill>
                  <a:srgbClr val="FFFFFF"/>
                </a:solidFill>
                <a:latin typeface="Canva Sans Bold"/>
              </a:rPr>
              <a:t>Dataset</a:t>
            </a:r>
          </a:p>
          <a:p>
            <a:pPr algn="just" marL="949944" indent="-474972" lvl="1">
              <a:lnSpc>
                <a:spcPts val="6159"/>
              </a:lnSpc>
              <a:buFont typeface="Arial"/>
              <a:buChar char="•"/>
            </a:pPr>
            <a:r>
              <a:rPr lang="en-US" sz="4399">
                <a:solidFill>
                  <a:srgbClr val="FFFFFF"/>
                </a:solidFill>
                <a:latin typeface="Canva Sans Bold"/>
              </a:rPr>
              <a:t>Algorithms</a:t>
            </a:r>
          </a:p>
          <a:p>
            <a:pPr algn="just" marL="949944" indent="-474972" lvl="1">
              <a:lnSpc>
                <a:spcPts val="6159"/>
              </a:lnSpc>
              <a:buFont typeface="Arial"/>
              <a:buChar char="•"/>
            </a:pPr>
            <a:r>
              <a:rPr lang="en-US" sz="4399">
                <a:solidFill>
                  <a:srgbClr val="FFFFFF"/>
                </a:solidFill>
                <a:latin typeface="Canva Sans Bold"/>
              </a:rPr>
              <a:t>Connected Components</a:t>
            </a:r>
          </a:p>
          <a:p>
            <a:pPr algn="just" marL="949944" indent="-474972" lvl="1">
              <a:lnSpc>
                <a:spcPts val="6159"/>
              </a:lnSpc>
              <a:buFont typeface="Arial"/>
              <a:buChar char="•"/>
            </a:pPr>
            <a:r>
              <a:rPr lang="en-US" sz="4399">
                <a:solidFill>
                  <a:srgbClr val="FFFFFF"/>
                </a:solidFill>
                <a:latin typeface="Canva Sans Semi-Bold"/>
              </a:rPr>
              <a:t>Topological Insights</a:t>
            </a:r>
          </a:p>
          <a:p>
            <a:pPr algn="just" marL="949944" indent="-474972" lvl="1">
              <a:lnSpc>
                <a:spcPts val="6159"/>
              </a:lnSpc>
              <a:buFont typeface="Arial"/>
              <a:buChar char="•"/>
            </a:pPr>
            <a:r>
              <a:rPr lang="en-US" sz="4399">
                <a:solidFill>
                  <a:srgbClr val="FFFFFF"/>
                </a:solidFill>
                <a:latin typeface="Canva Sans Semi-Bold"/>
              </a:rPr>
              <a:t>Temporal Insights</a:t>
            </a:r>
          </a:p>
          <a:p>
            <a:pPr algn="just" marL="949944" indent="-474972" lvl="1">
              <a:lnSpc>
                <a:spcPts val="6159"/>
              </a:lnSpc>
              <a:buFont typeface="Arial"/>
              <a:buChar char="•"/>
            </a:pPr>
            <a:r>
              <a:rPr lang="en-US" sz="4399">
                <a:solidFill>
                  <a:srgbClr val="FFFFFF"/>
                </a:solidFill>
                <a:latin typeface="Canva Sans Bold"/>
              </a:rPr>
              <a:t>Conclusion</a:t>
            </a:r>
          </a:p>
          <a:p>
            <a:pPr algn="ctr">
              <a:lnSpc>
                <a:spcPts val="61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271613" y="452923"/>
            <a:ext cx="916793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INTRODUCTION</a:t>
            </a:r>
          </a:p>
        </p:txBody>
      </p:sp>
      <p:sp>
        <p:nvSpPr>
          <p:cNvPr name="TextBox 8" id="8"/>
          <p:cNvSpPr txBox="true"/>
          <p:nvPr/>
        </p:nvSpPr>
        <p:spPr>
          <a:xfrm rot="0">
            <a:off x="1207410" y="2536634"/>
            <a:ext cx="15856163"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"EU Secure Email Communication Network Enhancement Project" aims to improve and strengthen secure email communication within the European Union (EU)</a:t>
            </a:r>
          </a:p>
        </p:txBody>
      </p:sp>
      <p:sp>
        <p:nvSpPr>
          <p:cNvPr name="TextBox 9" id="9"/>
          <p:cNvSpPr txBox="true"/>
          <p:nvPr/>
        </p:nvSpPr>
        <p:spPr>
          <a:xfrm rot="0">
            <a:off x="1207410" y="4819967"/>
            <a:ext cx="15417841"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This project focuses on enhancing the security, efficiency, and reliability of email communication for EU institutions, member states, and associated organizations.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472674" y="1085850"/>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INTRODUCTION</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40987" y="2762885"/>
            <a:ext cx="15596552"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By implementing advanced encryption techniques, robust authentication methods, and streamlined communication protocols, the project seeks to safeguard sensitive information, protect against cyber threats, and ensure the confidentiality and integrity of email exchanges</a:t>
            </a:r>
          </a:p>
        </p:txBody>
      </p:sp>
      <p:sp>
        <p:nvSpPr>
          <p:cNvPr name="TextBox 9" id="9"/>
          <p:cNvSpPr txBox="true"/>
          <p:nvPr/>
        </p:nvSpPr>
        <p:spPr>
          <a:xfrm rot="0">
            <a:off x="1028700" y="6521576"/>
            <a:ext cx="15953475"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Through this initiative, the EU aims to bolster its email communication infrastructure, fostering trust and security among its various stakeholders.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544780" y="1315298"/>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DATASET</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3070391"/>
            <a:ext cx="15808093" cy="1305224"/>
          </a:xfrm>
          <a:prstGeom prst="rect">
            <a:avLst/>
          </a:prstGeom>
        </p:spPr>
        <p:txBody>
          <a:bodyPr anchor="t" rtlCol="false" tIns="0" lIns="0" bIns="0" rIns="0">
            <a:spAutoFit/>
          </a:bodyPr>
          <a:lstStyle/>
          <a:p>
            <a:pPr marL="807081" indent="-403541" lvl="1">
              <a:lnSpc>
                <a:spcPts val="5233"/>
              </a:lnSpc>
              <a:buFont typeface="Arial"/>
              <a:buChar char="•"/>
            </a:pPr>
            <a:r>
              <a:rPr lang="en-US" sz="3738">
                <a:solidFill>
                  <a:srgbClr val="FFFFFF"/>
                </a:solidFill>
                <a:latin typeface="Canva Sans"/>
              </a:rPr>
              <a:t>The Email-EuAll.txt dataset is a directed graph capturing email communication within a European research institution</a:t>
            </a:r>
          </a:p>
        </p:txBody>
      </p:sp>
      <p:sp>
        <p:nvSpPr>
          <p:cNvPr name="TextBox 9" id="9"/>
          <p:cNvSpPr txBox="true"/>
          <p:nvPr/>
        </p:nvSpPr>
        <p:spPr>
          <a:xfrm rot="0">
            <a:off x="1028700" y="5276236"/>
            <a:ext cx="15808093" cy="5803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dataset covers the time period from October 2003 to March 2005.</a:t>
            </a:r>
          </a:p>
        </p:txBody>
      </p:sp>
      <p:sp>
        <p:nvSpPr>
          <p:cNvPr name="TextBox 10" id="10"/>
          <p:cNvSpPr txBox="true"/>
          <p:nvPr/>
        </p:nvSpPr>
        <p:spPr>
          <a:xfrm rot="0">
            <a:off x="1028700" y="6521576"/>
            <a:ext cx="15596552"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It comprises a substantial scale, with 265,214 nodes and 420,045 edges.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54606" y="2691212"/>
            <a:ext cx="6214404" cy="5393920"/>
          </a:xfrm>
          <a:custGeom>
            <a:avLst/>
            <a:gdLst/>
            <a:ahLst/>
            <a:cxnLst/>
            <a:rect r="r" b="b" t="t" l="l"/>
            <a:pathLst>
              <a:path h="5393920" w="6214404">
                <a:moveTo>
                  <a:pt x="0" y="0"/>
                </a:moveTo>
                <a:lnTo>
                  <a:pt x="6214404" y="0"/>
                </a:lnTo>
                <a:lnTo>
                  <a:pt x="6214404" y="5393920"/>
                </a:lnTo>
                <a:lnTo>
                  <a:pt x="0" y="5393920"/>
                </a:lnTo>
                <a:lnTo>
                  <a:pt x="0" y="0"/>
                </a:lnTo>
                <a:close/>
              </a:path>
            </a:pathLst>
          </a:custGeom>
          <a:blipFill>
            <a:blip r:embed="rId9"/>
            <a:stretch>
              <a:fillRect l="0" t="0" r="0" b="0"/>
            </a:stretch>
          </a:blipFill>
        </p:spPr>
      </p:sp>
      <p:sp>
        <p:nvSpPr>
          <p:cNvPr name="TextBox 8" id="8"/>
          <p:cNvSpPr txBox="true"/>
          <p:nvPr/>
        </p:nvSpPr>
        <p:spPr>
          <a:xfrm rot="0">
            <a:off x="2520745" y="343525"/>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DATASET</a:t>
            </a:r>
          </a:p>
        </p:txBody>
      </p:sp>
      <p:sp>
        <p:nvSpPr>
          <p:cNvPr name="TextBox 9" id="9"/>
          <p:cNvSpPr txBox="true"/>
          <p:nvPr/>
        </p:nvSpPr>
        <p:spPr>
          <a:xfrm rot="0">
            <a:off x="6786437" y="2495430"/>
            <a:ext cx="10108891" cy="571881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FFFFFF"/>
                </a:solidFill>
                <a:latin typeface="Canva Sans"/>
              </a:rPr>
              <a:t>This dataset provides valuable insights into the email communication dynamics within the research institution during the specified 18-month period</a:t>
            </a:r>
          </a:p>
          <a:p>
            <a:pPr marL="777238" indent="-388619" lvl="1">
              <a:lnSpc>
                <a:spcPts val="5039"/>
              </a:lnSpc>
              <a:buFont typeface="Arial"/>
              <a:buChar char="•"/>
            </a:pPr>
            <a:r>
              <a:rPr lang="en-US" sz="3599">
                <a:solidFill>
                  <a:srgbClr val="FFFFFF"/>
                </a:solidFill>
                <a:latin typeface="Canva Sans"/>
              </a:rPr>
              <a:t>making it a valuable resource for network analysis, communication pattern studies, and potentially identifying active or important nodes within the institution's communication network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684815" y="1611466"/>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GRAPH ALGORITHMS</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87106" y="3949596"/>
            <a:ext cx="16076467"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GraphX includes a set of graph algorithms to simplify analytics tasks. The algorithms are contained in the org.apache.spark.graphx.lib package and can be accessed directly as methods on Graph via </a:t>
            </a:r>
            <a:r>
              <a:rPr lang="en-US" sz="3399" u="sng">
                <a:solidFill>
                  <a:srgbClr val="FFFFFF"/>
                </a:solidFill>
                <a:latin typeface="Canva Sans"/>
                <a:hlinkClick r:id="rId9" tooltip="https://spark.apache.org/docs/latest/api/scala/org/apache/spark/graphx/GraphOps.html"/>
              </a:rPr>
              <a:t>GraphOps</a:t>
            </a:r>
            <a:r>
              <a:rPr lang="en-US" sz="3399">
                <a:solidFill>
                  <a:srgbClr val="FFFFFF"/>
                </a:solidFill>
                <a:latin typeface="Canva Sans"/>
              </a:rPr>
              <a:t>.</a:t>
            </a:r>
          </a:p>
        </p:txBody>
      </p:sp>
      <p:sp>
        <p:nvSpPr>
          <p:cNvPr name="TextBox 9" id="9"/>
          <p:cNvSpPr txBox="true"/>
          <p:nvPr/>
        </p:nvSpPr>
        <p:spPr>
          <a:xfrm rot="0">
            <a:off x="987106" y="6521576"/>
            <a:ext cx="600655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 Connected Component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932747" y="1154481"/>
            <a:ext cx="12422506" cy="1219823"/>
          </a:xfrm>
          <a:prstGeom prst="rect">
            <a:avLst/>
          </a:prstGeom>
        </p:spPr>
        <p:txBody>
          <a:bodyPr anchor="t" rtlCol="false" tIns="0" lIns="0" bIns="0" rIns="0">
            <a:spAutoFit/>
          </a:bodyPr>
          <a:lstStyle/>
          <a:p>
            <a:pPr algn="ctr">
              <a:lnSpc>
                <a:spcPts val="9940"/>
              </a:lnSpc>
            </a:pPr>
            <a:r>
              <a:rPr lang="en-US" sz="7100">
                <a:solidFill>
                  <a:srgbClr val="FFFFFF"/>
                </a:solidFill>
                <a:latin typeface="Canva Sans Bold"/>
              </a:rPr>
              <a:t>CONNECTED COMPONENTS</a:t>
            </a:r>
          </a:p>
        </p:txBody>
      </p:sp>
      <p:sp>
        <p:nvSpPr>
          <p:cNvPr name="TextBox 8" id="8"/>
          <p:cNvSpPr txBox="true"/>
          <p:nvPr/>
        </p:nvSpPr>
        <p:spPr>
          <a:xfrm rot="0">
            <a:off x="1475242" y="3632074"/>
            <a:ext cx="14885623"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connected components algorithm labels each connected component of the graph with the ID of its lowest-numbered vertex</a:t>
            </a:r>
          </a:p>
        </p:txBody>
      </p:sp>
      <p:sp>
        <p:nvSpPr>
          <p:cNvPr name="TextBox 9" id="9"/>
          <p:cNvSpPr txBox="true"/>
          <p:nvPr/>
        </p:nvSpPr>
        <p:spPr>
          <a:xfrm rot="0">
            <a:off x="1305825" y="5076825"/>
            <a:ext cx="15319427"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This means that each cluster of connected nodes is assigned a unique identifier based on the ID of the node with the lowest number within that cluster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DAFw8ousjDs</dc:identifier>
  <dcterms:modified xsi:type="dcterms:W3CDTF">2011-08-01T06:04:30Z</dcterms:modified>
  <cp:revision>1</cp:revision>
  <dc:title>EU Secure Email Communication Network Enhancement Projec</dc:title>
</cp:coreProperties>
</file>